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85" r:id="rId2"/>
    <p:sldId id="317" r:id="rId3"/>
    <p:sldId id="325" r:id="rId4"/>
    <p:sldId id="318" r:id="rId5"/>
    <p:sldId id="319" r:id="rId6"/>
    <p:sldId id="299" r:id="rId7"/>
    <p:sldId id="31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15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23" r:id="rId35"/>
    <p:sldId id="313" r:id="rId36"/>
    <p:sldId id="320" r:id="rId37"/>
    <p:sldId id="324" r:id="rId38"/>
    <p:sldId id="32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9" autoAdjust="0"/>
    <p:restoredTop sz="86444" autoAdjust="0"/>
  </p:normalViewPr>
  <p:slideViewPr>
    <p:cSldViewPr snapToGrid="0" snapToObjects="1">
      <p:cViewPr>
        <p:scale>
          <a:sx n="64" d="100"/>
          <a:sy n="64" d="100"/>
        </p:scale>
        <p:origin x="64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Shaffer" userId="aa8bd3763926bf74" providerId="LiveId" clId="{113FBEDA-549A-459A-BF5C-9A28C124E0B3}"/>
    <pc:docChg chg="custSel addSld delSld modSld">
      <pc:chgData name="Eric Shaffer" userId="aa8bd3763926bf74" providerId="LiveId" clId="{113FBEDA-549A-459A-BF5C-9A28C124E0B3}" dt="2018-09-05T03:59:29.468" v="711" actId="2696"/>
      <pc:docMkLst>
        <pc:docMk/>
      </pc:docMkLst>
      <pc:sldChg chg="del">
        <pc:chgData name="Eric Shaffer" userId="aa8bd3763926bf74" providerId="LiveId" clId="{113FBEDA-549A-459A-BF5C-9A28C124E0B3}" dt="2018-09-05T03:59:29.468" v="711" actId="2696"/>
        <pc:sldMkLst>
          <pc:docMk/>
          <pc:sldMk cId="3658382728" sldId="286"/>
        </pc:sldMkLst>
      </pc:sldChg>
      <pc:sldChg chg="addSp delSp modSp">
        <pc:chgData name="Eric Shaffer" userId="aa8bd3763926bf74" providerId="LiveId" clId="{113FBEDA-549A-459A-BF5C-9A28C124E0B3}" dt="2018-09-05T03:58:49.327" v="710" actId="1076"/>
        <pc:sldMkLst>
          <pc:docMk/>
          <pc:sldMk cId="1962941560" sldId="317"/>
        </pc:sldMkLst>
        <pc:spChg chg="mod">
          <ac:chgData name="Eric Shaffer" userId="aa8bd3763926bf74" providerId="LiveId" clId="{113FBEDA-549A-459A-BF5C-9A28C124E0B3}" dt="2018-09-05T03:50:23.781" v="16" actId="20577"/>
          <ac:spMkLst>
            <pc:docMk/>
            <pc:sldMk cId="1962941560" sldId="317"/>
            <ac:spMk id="2" creationId="{00000000-0000-0000-0000-000000000000}"/>
          </ac:spMkLst>
        </pc:spChg>
        <pc:spChg chg="add del">
          <ac:chgData name="Eric Shaffer" userId="aa8bd3763926bf74" providerId="LiveId" clId="{113FBEDA-549A-459A-BF5C-9A28C124E0B3}" dt="2018-09-05T03:50:53.688" v="19" actId="478"/>
          <ac:spMkLst>
            <pc:docMk/>
            <pc:sldMk cId="1962941560" sldId="317"/>
            <ac:spMk id="3" creationId="{AE10CD8E-0D72-402D-ADA1-D1BCF56696AE}"/>
          </ac:spMkLst>
        </pc:spChg>
        <pc:spChg chg="add mod">
          <ac:chgData name="Eric Shaffer" userId="aa8bd3763926bf74" providerId="LiveId" clId="{113FBEDA-549A-459A-BF5C-9A28C124E0B3}" dt="2018-09-05T03:58:29.762" v="705" actId="20577"/>
          <ac:spMkLst>
            <pc:docMk/>
            <pc:sldMk cId="1962941560" sldId="317"/>
            <ac:spMk id="5" creationId="{06C70637-810F-414F-B118-07F6E6D78BC6}"/>
          </ac:spMkLst>
        </pc:spChg>
        <pc:picChg chg="del">
          <ac:chgData name="Eric Shaffer" userId="aa8bd3763926bf74" providerId="LiveId" clId="{113FBEDA-549A-459A-BF5C-9A28C124E0B3}" dt="2018-09-05T03:50:30.973" v="17" actId="478"/>
          <ac:picMkLst>
            <pc:docMk/>
            <pc:sldMk cId="1962941560" sldId="317"/>
            <ac:picMk id="4" creationId="{00000000-0000-0000-0000-000000000000}"/>
          </ac:picMkLst>
        </pc:picChg>
        <pc:picChg chg="add mod">
          <ac:chgData name="Eric Shaffer" userId="aa8bd3763926bf74" providerId="LiveId" clId="{113FBEDA-549A-459A-BF5C-9A28C124E0B3}" dt="2018-09-05T03:58:49.327" v="710" actId="1076"/>
          <ac:picMkLst>
            <pc:docMk/>
            <pc:sldMk cId="1962941560" sldId="317"/>
            <ac:picMk id="6" creationId="{84CF43A4-DCBE-4B23-B40F-65F9834035C3}"/>
          </ac:picMkLst>
        </pc:picChg>
      </pc:sldChg>
      <pc:sldChg chg="add">
        <pc:chgData name="Eric Shaffer" userId="aa8bd3763926bf74" providerId="LiveId" clId="{113FBEDA-549A-459A-BF5C-9A28C124E0B3}" dt="2018-09-05T03:50:15.248" v="0"/>
        <pc:sldMkLst>
          <pc:docMk/>
          <pc:sldMk cId="4276416027" sldId="325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71DE-B974-1645-9773-8DE72E573319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4A3D-3C3B-DE49-A718-2FFC0A4B9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7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Shooting</a:t>
            </a:r>
            <a:r>
              <a:rPr lang="en-US" baseline="0" dirty="0"/>
              <a:t> through the center of the pixels…in pixels that should be bi-colored we get mono-color. </a:t>
            </a:r>
            <a:r>
              <a:rPr lang="en-US" baseline="0" dirty="0" err="1"/>
              <a:t>Jaggies</a:t>
            </a:r>
            <a:r>
              <a:rPr lang="en-US" baseline="0" dirty="0"/>
              <a:t>.</a:t>
            </a:r>
          </a:p>
          <a:p>
            <a:r>
              <a:rPr lang="en-US" baseline="0" dirty="0"/>
              <a:t>What are some obvious steps to take: More pixels….</a:t>
            </a:r>
          </a:p>
          <a:p>
            <a:r>
              <a:rPr lang="en-US" baseline="0" dirty="0"/>
              <a:t>Alternatively…more colors…we could make the pixel an area-weighted average of the 2 colors in it…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6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picture is </a:t>
            </a:r>
            <a:r>
              <a:rPr lang="en-US" baseline="0" dirty="0" err="1"/>
              <a:t>x,y</a:t>
            </a:r>
            <a:r>
              <a:rPr lang="en-US" baseline="0" dirty="0"/>
              <a:t> in [0,3.79] and bands are all more than two pixels wide</a:t>
            </a:r>
          </a:p>
          <a:p>
            <a:r>
              <a:rPr lang="en-US" baseline="0" dirty="0"/>
              <a:t>Second is [0, 10.83] and we get </a:t>
            </a:r>
            <a:r>
              <a:rPr lang="en-US" baseline="0" dirty="0" err="1"/>
              <a:t>moire</a:t>
            </a:r>
            <a:r>
              <a:rPr lang="en-US" baseline="0" dirty="0"/>
              <a:t> patterns in which we “see” two superimposed signals</a:t>
            </a:r>
          </a:p>
          <a:p>
            <a:endParaRPr lang="en-US" baseline="0" dirty="0"/>
          </a:p>
          <a:p>
            <a:r>
              <a:rPr lang="en-US" baseline="0" dirty="0" err="1"/>
              <a:t>mwar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0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Moire</a:t>
            </a:r>
            <a:r>
              <a:rPr lang="en-US" dirty="0"/>
              <a:t> patterns</a:t>
            </a:r>
            <a:r>
              <a:rPr lang="en-US" baseline="0" dirty="0"/>
              <a:t> persist even with 5x5 subsampling….second image enhances contrast and the </a:t>
            </a:r>
            <a:r>
              <a:rPr lang="en-US" baseline="0" dirty="0" err="1"/>
              <a:t>moire</a:t>
            </a:r>
            <a:r>
              <a:rPr lang="en-US" baseline="0" dirty="0"/>
              <a:t> patterns pop….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0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obvious problem…can have clumping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6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08276" y="6580867"/>
            <a:ext cx="3691604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/>
          <a:lstStyle/>
          <a:p>
            <a:fld id="{15BAAE7D-7912-B445-AAA7-9E6395770C35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34D4-65BA-D348-A8E9-17702A94E3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9099" y="6572228"/>
            <a:ext cx="336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000"/>
        </a:spcBef>
        <a:buClr>
          <a:schemeClr val="accent2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jp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160774" y="1113712"/>
            <a:ext cx="8983226" cy="2205732"/>
          </a:xfrm>
          <a:noFill/>
        </p:spPr>
        <p:txBody>
          <a:bodyPr wrap="square" lIns="63500" tIns="25400" rIns="63500" bIns="25400" anchorCtr="1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CS 419: Production Rendering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Intro to Color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Aliasing and Sampling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600200" y="4332637"/>
            <a:ext cx="6248400" cy="736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buClrTx/>
              <a:buSzTx/>
              <a:buFontTx/>
              <a:buNone/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Eric Shaffer</a:t>
            </a:r>
          </a:p>
          <a:p>
            <a:pPr algn="ctr">
              <a:buClrTx/>
              <a:buSzTx/>
              <a:buFontTx/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endParaRPr lang="en-US" sz="3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7000" y="1913467"/>
            <a:ext cx="3908777" cy="158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-1566333" y="1241778"/>
            <a:ext cx="33785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1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Minecraft</a:t>
            </a:r>
            <a:r>
              <a:rPr lang="en-US" dirty="0"/>
              <a:t> with anti-aliasing…</a:t>
            </a:r>
          </a:p>
        </p:txBody>
      </p:sp>
      <p:pic>
        <p:nvPicPr>
          <p:cNvPr id="4" name="Content Placeholder 3" descr="201106262049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b="8997"/>
          <a:stretch>
            <a:fillRect/>
          </a:stretch>
        </p:blipFill>
        <p:spPr>
          <a:xfrm>
            <a:off x="1454205" y="2324305"/>
            <a:ext cx="6074198" cy="2929773"/>
          </a:xfrm>
        </p:spPr>
      </p:pic>
      <p:sp>
        <p:nvSpPr>
          <p:cNvPr id="5" name="TextBox 4"/>
          <p:cNvSpPr txBox="1"/>
          <p:nvPr/>
        </p:nvSpPr>
        <p:spPr>
          <a:xfrm>
            <a:off x="1785542" y="5889460"/>
            <a:ext cx="671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…maybe not as easy to see in a world made of blocks</a:t>
            </a:r>
          </a:p>
        </p:txBody>
      </p:sp>
    </p:spTree>
    <p:extLst>
      <p:ext uri="{BB962C8B-B14F-4D97-AF65-F5344CB8AC3E}">
        <p14:creationId xmlns:p14="http://schemas.microsoft.com/office/powerpoint/2010/main" val="114358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Ray Tracing</a:t>
            </a:r>
          </a:p>
        </p:txBody>
      </p:sp>
      <p:pic>
        <p:nvPicPr>
          <p:cNvPr id="3" name="Picture 2" descr="Figure04.0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94" y="2243387"/>
            <a:ext cx="5893000" cy="19715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448" y="4437287"/>
            <a:ext cx="8016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yellow polygon in a scene.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have a 5x7 array of pixels and shoot rays through the pixel centers</a:t>
            </a:r>
          </a:p>
          <a:p>
            <a:br>
              <a:rPr lang="en-US" dirty="0"/>
            </a:br>
            <a:r>
              <a:rPr lang="en-US" dirty="0"/>
              <a:t>We get a jagged edge….</a:t>
            </a:r>
          </a:p>
          <a:p>
            <a:endParaRPr lang="en-US" dirty="0"/>
          </a:p>
          <a:p>
            <a:r>
              <a:rPr lang="en-US" dirty="0"/>
              <a:t>How could we generate a better approximation?</a:t>
            </a:r>
          </a:p>
        </p:txBody>
      </p:sp>
    </p:spTree>
    <p:extLst>
      <p:ext uri="{BB962C8B-B14F-4D97-AF65-F5344CB8AC3E}">
        <p14:creationId xmlns:p14="http://schemas.microsoft.com/office/powerpoint/2010/main" val="389390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Moire</a:t>
            </a:r>
            <a:r>
              <a:rPr lang="en-US" dirty="0"/>
              <a:t> patterns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320951"/>
              </p:ext>
            </p:extLst>
          </p:nvPr>
        </p:nvGraphicFramePr>
        <p:xfrm>
          <a:off x="226215" y="2657591"/>
          <a:ext cx="3041028" cy="11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1549400" imgH="584200" progId="Equation.3">
                  <p:embed/>
                </p:oleObj>
              </mc:Choice>
              <mc:Fallback>
                <p:oleObj name="Equation" r:id="rId4" imgW="1549400" imgH="584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215" y="2657591"/>
                        <a:ext cx="3041028" cy="11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6216" y="5374132"/>
            <a:ext cx="8687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images show what happens when we try to squeeze a bigger domain into the same 512x512 pixels</a:t>
            </a:r>
          </a:p>
          <a:p>
            <a:endParaRPr lang="en-US" dirty="0"/>
          </a:p>
          <a:p>
            <a:r>
              <a:rPr lang="en-US" dirty="0"/>
              <a:t>As an aside….how do you ray cast f(</a:t>
            </a:r>
            <a:r>
              <a:rPr lang="en-US" dirty="0" err="1"/>
              <a:t>x,y</a:t>
            </a:r>
            <a:r>
              <a:rPr lang="en-US" dirty="0"/>
              <a:t>) ?</a:t>
            </a:r>
          </a:p>
        </p:txBody>
      </p:sp>
      <p:pic>
        <p:nvPicPr>
          <p:cNvPr id="10" name="Picture 9" descr="Figure04.02(a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243" y="2177404"/>
            <a:ext cx="2556327" cy="2556327"/>
          </a:xfrm>
          <a:prstGeom prst="rect">
            <a:avLst/>
          </a:prstGeom>
        </p:spPr>
      </p:pic>
      <p:pic>
        <p:nvPicPr>
          <p:cNvPr id="11" name="Picture 10" descr="Figure04.02(b)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84" y="2177403"/>
            <a:ext cx="2556327" cy="25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8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Anti-aliasing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379" y="1798505"/>
            <a:ext cx="8388434" cy="1195778"/>
          </a:xfrm>
        </p:spPr>
        <p:txBody>
          <a:bodyPr/>
          <a:lstStyle/>
          <a:p>
            <a:r>
              <a:rPr lang="en-US" dirty="0"/>
              <a:t>One remedy to aliasing is to shoot more rays per-pixel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379" y="4852681"/>
            <a:ext cx="838928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SAMPLING</a:t>
            </a:r>
          </a:p>
          <a:p>
            <a:endParaRPr lang="en-US" dirty="0"/>
          </a:p>
          <a:p>
            <a:r>
              <a:rPr lang="en-US" dirty="0"/>
              <a:t>We use an n by n regular sub-grid and shoot through the sub-pixels</a:t>
            </a:r>
          </a:p>
          <a:p>
            <a:r>
              <a:rPr lang="en-US" dirty="0"/>
              <a:t>Color is the average color returned by the sub-samples</a:t>
            </a:r>
          </a:p>
          <a:p>
            <a:endParaRPr lang="en-US" dirty="0"/>
          </a:p>
          <a:p>
            <a:r>
              <a:rPr lang="en-US" dirty="0"/>
              <a:t>Image shows one pixel with 25 sub-samples</a:t>
            </a:r>
          </a:p>
        </p:txBody>
      </p:sp>
      <p:pic>
        <p:nvPicPr>
          <p:cNvPr id="9" name="Picture 8" descr="Figure04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9" y="2334464"/>
            <a:ext cx="5613400" cy="172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184" y="4206350"/>
            <a:ext cx="661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pattern     Pixel on the edge      Final color</a:t>
            </a:r>
            <a:br>
              <a:rPr lang="en-US" dirty="0"/>
            </a:br>
            <a:r>
              <a:rPr lang="en-US" dirty="0"/>
              <a:t>on a single pixel</a:t>
            </a:r>
          </a:p>
        </p:txBody>
      </p:sp>
    </p:spTree>
    <p:extLst>
      <p:ext uri="{BB962C8B-B14F-4D97-AF65-F5344CB8AC3E}">
        <p14:creationId xmlns:p14="http://schemas.microsoft.com/office/powerpoint/2010/main" val="95584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Ray Tracing Example</a:t>
            </a:r>
          </a:p>
        </p:txBody>
      </p:sp>
      <p:pic>
        <p:nvPicPr>
          <p:cNvPr id="3" name="Picture 2" descr="Figure04.04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0" y="2118659"/>
            <a:ext cx="2438400" cy="2438400"/>
          </a:xfrm>
          <a:prstGeom prst="rect">
            <a:avLst/>
          </a:prstGeom>
        </p:spPr>
      </p:pic>
      <p:pic>
        <p:nvPicPr>
          <p:cNvPr id="5" name="Picture 4" descr="Figure04.04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18659"/>
            <a:ext cx="2438400" cy="2438400"/>
          </a:xfrm>
          <a:prstGeom prst="rect">
            <a:avLst/>
          </a:prstGeom>
        </p:spPr>
      </p:pic>
      <p:pic>
        <p:nvPicPr>
          <p:cNvPr id="6" name="Picture 5" descr="Figure04.04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09" y="2702859"/>
            <a:ext cx="1854200" cy="18542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82800" y="4800188"/>
            <a:ext cx="7610476" cy="14661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ray per pixel          16 rays per pixel             Enlarged view</a:t>
            </a:r>
          </a:p>
        </p:txBody>
      </p:sp>
    </p:spTree>
    <p:extLst>
      <p:ext uri="{BB962C8B-B14F-4D97-AF65-F5344CB8AC3E}">
        <p14:creationId xmlns:p14="http://schemas.microsoft.com/office/powerpoint/2010/main" val="177083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Regular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115" y="2126505"/>
            <a:ext cx="8448785" cy="993328"/>
          </a:xfrm>
        </p:spPr>
        <p:txBody>
          <a:bodyPr/>
          <a:lstStyle/>
          <a:p>
            <a:r>
              <a:rPr lang="en-US" dirty="0"/>
              <a:t>Still often leads to “regular” artifacts</a:t>
            </a:r>
          </a:p>
          <a:p>
            <a:r>
              <a:rPr lang="en-US" dirty="0"/>
              <a:t>Humans are great at perceiving induced regular patterns</a:t>
            </a:r>
          </a:p>
        </p:txBody>
      </p:sp>
      <p:pic>
        <p:nvPicPr>
          <p:cNvPr id="5" name="Picture 4" descr="Figure04.05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6" y="2976916"/>
            <a:ext cx="3439830" cy="3439830"/>
          </a:xfrm>
          <a:prstGeom prst="rect">
            <a:avLst/>
          </a:prstGeom>
        </p:spPr>
      </p:pic>
      <p:pic>
        <p:nvPicPr>
          <p:cNvPr id="6" name="Picture 5" descr="Figure04.05(b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66" y="2976916"/>
            <a:ext cx="3439830" cy="34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488" y="2209066"/>
            <a:ext cx="7610476" cy="1692701"/>
          </a:xfrm>
        </p:spPr>
        <p:txBody>
          <a:bodyPr/>
          <a:lstStyle/>
          <a:p>
            <a:r>
              <a:rPr lang="en-US" dirty="0"/>
              <a:t>Could use N random locations in the pixel</a:t>
            </a:r>
          </a:p>
          <a:p>
            <a:r>
              <a:rPr lang="en-US" dirty="0"/>
              <a:t>Often makes things look noisy, but…</a:t>
            </a:r>
          </a:p>
          <a:p>
            <a:r>
              <a:rPr lang="en-US" dirty="0"/>
              <a:t>…people prefer noise to aliasing visually</a:t>
            </a:r>
          </a:p>
        </p:txBody>
      </p:sp>
      <p:pic>
        <p:nvPicPr>
          <p:cNvPr id="5" name="Picture 4" descr="Figure04.06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26" y="3559343"/>
            <a:ext cx="2882256" cy="28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51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Jittered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1122160"/>
          </a:xfrm>
        </p:spPr>
        <p:txBody>
          <a:bodyPr/>
          <a:lstStyle/>
          <a:p>
            <a:r>
              <a:rPr lang="en-US" dirty="0"/>
              <a:t>Use a regular grid of n by n </a:t>
            </a:r>
            <a:r>
              <a:rPr lang="en-US" dirty="0" err="1"/>
              <a:t>subpixels</a:t>
            </a:r>
            <a:endParaRPr lang="en-US" dirty="0"/>
          </a:p>
          <a:p>
            <a:r>
              <a:rPr lang="en-US" dirty="0"/>
              <a:t>Use random location within each </a:t>
            </a:r>
            <a:r>
              <a:rPr lang="en-US" dirty="0" err="1"/>
              <a:t>subpixel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3717723"/>
            <a:ext cx="68072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Detail</a:t>
            </a:r>
          </a:p>
        </p:txBody>
      </p:sp>
      <p:pic>
        <p:nvPicPr>
          <p:cNvPr id="4" name="Content Placeholder 3" descr="fig25-01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3" r="-7163"/>
          <a:stretch>
            <a:fillRect/>
          </a:stretch>
        </p:blipFill>
        <p:spPr>
          <a:xfrm>
            <a:off x="1178088" y="2190662"/>
            <a:ext cx="6276683" cy="3027438"/>
          </a:xfrm>
        </p:spPr>
      </p:pic>
      <p:sp>
        <p:nvSpPr>
          <p:cNvPr id="5" name="TextBox 4"/>
          <p:cNvSpPr txBox="1"/>
          <p:nvPr/>
        </p:nvSpPr>
        <p:spPr>
          <a:xfrm>
            <a:off x="754713" y="5723819"/>
            <a:ext cx="8559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 on the horizon cover an infinite area</a:t>
            </a:r>
          </a:p>
          <a:p>
            <a:r>
              <a:rPr lang="en-US" dirty="0"/>
              <a:t>Projected size of a square becomes infinitely small at horizon</a:t>
            </a:r>
          </a:p>
          <a:p>
            <a:r>
              <a:rPr lang="en-US" dirty="0"/>
              <a:t>We cannot sample enough to preserve infinite detail</a:t>
            </a:r>
          </a:p>
        </p:txBody>
      </p:sp>
    </p:spTree>
    <p:extLst>
      <p:ext uri="{BB962C8B-B14F-4D97-AF65-F5344CB8AC3E}">
        <p14:creationId xmlns:p14="http://schemas.microsoft.com/office/powerpoint/2010/main" val="611597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5562"/>
            <a:ext cx="8724900" cy="3809226"/>
          </a:xfrm>
        </p:spPr>
        <p:txBody>
          <a:bodyPr>
            <a:normAutofit/>
          </a:bodyPr>
          <a:lstStyle/>
          <a:p>
            <a:r>
              <a:rPr lang="en-US" dirty="0"/>
              <a:t>In ray-tracing this means using rays outside pixel boundary as well as inside to generate the color</a:t>
            </a:r>
          </a:p>
          <a:p>
            <a:r>
              <a:rPr lang="en-US" dirty="0"/>
              <a:t>The weight scheme of the samples determines the type of filter</a:t>
            </a:r>
          </a:p>
          <a:p>
            <a:pPr lvl="1"/>
            <a:r>
              <a:rPr lang="en-US" dirty="0"/>
              <a:t>Box: All rays equally weighted</a:t>
            </a:r>
          </a:p>
          <a:p>
            <a:pPr lvl="1"/>
            <a:r>
              <a:rPr lang="en-US" dirty="0"/>
              <a:t>Tent: Sample importance decreases linearly away from center</a:t>
            </a:r>
          </a:p>
          <a:p>
            <a:pPr lvl="1"/>
            <a:r>
              <a:rPr lang="en-US" dirty="0"/>
              <a:t>Cubic: Importance decrease as cubic polynomial</a:t>
            </a:r>
          </a:p>
          <a:p>
            <a:pPr lvl="1"/>
            <a:r>
              <a:rPr lang="en-US" dirty="0"/>
              <a:t>Gaussian: Importance decreases exponentially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313" y="4754252"/>
            <a:ext cx="1841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319" y="204278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Quick Color Theory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C70637-810F-414F-B118-07F6E6D78BC6}"/>
              </a:ext>
            </a:extLst>
          </p:cNvPr>
          <p:cNvSpPr txBox="1">
            <a:spLocks/>
          </p:cNvSpPr>
          <p:nvPr/>
        </p:nvSpPr>
        <p:spPr>
          <a:xfrm>
            <a:off x="230187" y="1469885"/>
            <a:ext cx="8913813" cy="385911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discuss color in greater detail later in the semester</a:t>
            </a:r>
          </a:p>
          <a:p>
            <a:r>
              <a:rPr lang="en-US" dirty="0"/>
              <a:t>For now, we will quickly go over how we describe color of a pixel</a:t>
            </a:r>
          </a:p>
          <a:p>
            <a:r>
              <a:rPr lang="en-US" dirty="0"/>
              <a:t>Key points:</a:t>
            </a:r>
          </a:p>
          <a:p>
            <a:pPr lvl="1"/>
            <a:r>
              <a:rPr lang="en-US" dirty="0"/>
              <a:t>Conventional format: (</a:t>
            </a:r>
            <a:r>
              <a:rPr lang="en-US" dirty="0" err="1"/>
              <a:t>r,g,b</a:t>
            </a:r>
            <a:r>
              <a:rPr lang="en-US" dirty="0"/>
              <a:t>) indicating amount of light in 3 wavelengths</a:t>
            </a:r>
          </a:p>
          <a:p>
            <a:pPr lvl="1"/>
            <a:r>
              <a:rPr lang="en-US" dirty="0"/>
              <a:t>Sometime (</a:t>
            </a:r>
            <a:r>
              <a:rPr lang="en-US" dirty="0" err="1"/>
              <a:t>r,g,b,a</a:t>
            </a:r>
            <a:r>
              <a:rPr lang="en-US" dirty="0"/>
              <a:t>) where a is indicates transparency</a:t>
            </a:r>
          </a:p>
          <a:p>
            <a:pPr lvl="1"/>
            <a:r>
              <a:rPr lang="en-US" dirty="0"/>
              <a:t>Values in [0.0, 1.0]</a:t>
            </a:r>
          </a:p>
          <a:p>
            <a:r>
              <a:rPr lang="en-US" dirty="0"/>
              <a:t>It gets more complicated…..</a:t>
            </a:r>
          </a:p>
          <a:p>
            <a:pPr lvl="1"/>
            <a:r>
              <a:rPr lang="en-US" dirty="0"/>
              <a:t>Lots of other color spaces….</a:t>
            </a:r>
          </a:p>
          <a:p>
            <a:pPr lvl="1"/>
            <a:r>
              <a:rPr lang="en-US" dirty="0"/>
              <a:t>HDR uses a special storage format…still 3 channel though…</a:t>
            </a:r>
          </a:p>
          <a:p>
            <a:pPr lvl="1"/>
            <a:r>
              <a:rPr lang="en-US" dirty="0"/>
              <a:t>Light is not color…perception is complicated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F43A4-DCBE-4B23-B40F-65F98340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65" y="5261802"/>
            <a:ext cx="5489067" cy="11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1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65" r="-844"/>
          <a:stretch/>
        </p:blipFill>
        <p:spPr>
          <a:xfrm>
            <a:off x="0" y="2038257"/>
            <a:ext cx="4533365" cy="33358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65" y="2038255"/>
            <a:ext cx="4446190" cy="33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03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Quick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449" y="2190662"/>
            <a:ext cx="4683986" cy="3670767"/>
          </a:xfrm>
        </p:spPr>
        <p:txBody>
          <a:bodyPr/>
          <a:lstStyle/>
          <a:p>
            <a:r>
              <a:rPr lang="en-US" dirty="0"/>
              <a:t>BRDF: Bidirectional reflectance distribution function</a:t>
            </a:r>
          </a:p>
          <a:p>
            <a:pPr lvl="1"/>
            <a:r>
              <a:rPr lang="en-US" dirty="0"/>
              <a:t>4D function modeling light reflected at an opaque surface.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BTDF: Bidirectional transmittance distribution function</a:t>
            </a:r>
          </a:p>
          <a:p>
            <a:pPr lvl="1"/>
            <a:r>
              <a:rPr lang="en-US" dirty="0"/>
              <a:t>used for subsurface scattering among other things</a:t>
            </a:r>
          </a:p>
          <a:p>
            <a:pPr lvl="1"/>
            <a:endParaRPr lang="en-US" dirty="0"/>
          </a:p>
        </p:txBody>
      </p:sp>
      <p:pic>
        <p:nvPicPr>
          <p:cNvPr id="4" name="Picture 3" descr="BSDF05_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35" y="2038256"/>
            <a:ext cx="2961481" cy="39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18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448" y="2190662"/>
            <a:ext cx="8931551" cy="3670767"/>
          </a:xfrm>
        </p:spPr>
        <p:txBody>
          <a:bodyPr/>
          <a:lstStyle/>
          <a:p>
            <a:r>
              <a:rPr lang="en-US" dirty="0"/>
              <a:t>We need to sample and reconstruct lots of things</a:t>
            </a:r>
          </a:p>
          <a:p>
            <a:pPr lvl="1"/>
            <a:r>
              <a:rPr lang="en-US" dirty="0"/>
              <a:t>For depth of field you need to model and sample a finite area lens</a:t>
            </a:r>
          </a:p>
          <a:p>
            <a:pPr lvl="1"/>
            <a:r>
              <a:rPr lang="en-US" dirty="0"/>
              <a:t>Area lights and soft shadows require sampling the light surfaces</a:t>
            </a:r>
          </a:p>
          <a:p>
            <a:pPr lvl="1"/>
            <a:r>
              <a:rPr lang="en-US" dirty="0"/>
              <a:t>For glossy reflection and transmission you need to sample BRDFs &amp; BTRFs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3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93112"/>
            <a:ext cx="8411970" cy="3670767"/>
          </a:xfrm>
        </p:spPr>
        <p:txBody>
          <a:bodyPr/>
          <a:lstStyle/>
          <a:p>
            <a:r>
              <a:rPr lang="en-US" dirty="0"/>
              <a:t>Assume we are sampling a function on a unit square</a:t>
            </a:r>
          </a:p>
          <a:p>
            <a:r>
              <a:rPr lang="en-US" dirty="0"/>
              <a:t>Good sampling</a:t>
            </a:r>
          </a:p>
          <a:p>
            <a:pPr lvl="1"/>
            <a:r>
              <a:rPr lang="en-US" dirty="0"/>
              <a:t>Uniform(</a:t>
            </a:r>
            <a:r>
              <a:rPr lang="en-US" dirty="0" err="1"/>
              <a:t>ish</a:t>
            </a:r>
            <a:r>
              <a:rPr lang="en-US" dirty="0"/>
              <a:t>) distribution…avoid gaps and clumps</a:t>
            </a:r>
          </a:p>
          <a:p>
            <a:pPr lvl="1"/>
            <a:r>
              <a:rPr lang="en-US" dirty="0"/>
              <a:t>Projections into 1D along x and y are also uniform(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There is a non-trivial minimum distance between all sample points</a:t>
            </a:r>
          </a:p>
          <a:p>
            <a:r>
              <a:rPr lang="en-US" dirty="0"/>
              <a:t>Such a sample pattern is called </a:t>
            </a:r>
            <a:r>
              <a:rPr lang="en-US" i="1" dirty="0"/>
              <a:t>Well-Distributed</a:t>
            </a:r>
          </a:p>
          <a:p>
            <a:r>
              <a:rPr lang="en-US" dirty="0"/>
              <a:t>Ultimately we want a sampling pattern that</a:t>
            </a:r>
          </a:p>
          <a:p>
            <a:pPr lvl="1"/>
            <a:r>
              <a:rPr lang="en-US" dirty="0"/>
              <a:t>Generates a quality result with a minimum number of samples</a:t>
            </a:r>
          </a:p>
          <a:p>
            <a:pPr lvl="1"/>
            <a:r>
              <a:rPr lang="en-US" dirty="0"/>
              <a:t>…i.e. approximation converges more quickly…less rendering time </a:t>
            </a:r>
          </a:p>
        </p:txBody>
      </p:sp>
    </p:spTree>
    <p:extLst>
      <p:ext uri="{BB962C8B-B14F-4D97-AF65-F5344CB8AC3E}">
        <p14:creationId xmlns:p14="http://schemas.microsoft.com/office/powerpoint/2010/main" val="271710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31" y="3215597"/>
            <a:ext cx="5524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993328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i="1" dirty="0"/>
              <a:t>stratified</a:t>
            </a:r>
            <a:r>
              <a:rPr lang="en-US" dirty="0"/>
              <a:t> sampling</a:t>
            </a:r>
          </a:p>
          <a:p>
            <a:r>
              <a:rPr lang="en-US" dirty="0"/>
              <a:t>Significantly better than random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5" y="3748788"/>
            <a:ext cx="5638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64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n-Rooks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99" y="2595562"/>
            <a:ext cx="8485601" cy="1490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Also called Latin hypercube sampling</a:t>
            </a:r>
          </a:p>
          <a:p>
            <a:r>
              <a:rPr lang="en-US" dirty="0"/>
              <a:t>Use and n by n grid</a:t>
            </a:r>
          </a:p>
          <a:p>
            <a:r>
              <a:rPr lang="en-US" dirty="0"/>
              <a:t>One sample exactly in each row and column</a:t>
            </a:r>
          </a:p>
          <a:p>
            <a:pPr lvl="1"/>
            <a:r>
              <a:rPr lang="en-US" dirty="0"/>
              <a:t>i.e. if samples were rooks in chess, no captures can occur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58" y="4036730"/>
            <a:ext cx="6157665" cy="25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58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n-Rooks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99" y="2595562"/>
            <a:ext cx="8485601" cy="333070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Produced by random shuffle of diagonal samples</a:t>
            </a:r>
          </a:p>
          <a:p>
            <a:pPr lvl="1"/>
            <a:r>
              <a:rPr lang="en-US" dirty="0"/>
              <a:t>Must maintain the rook condition</a:t>
            </a:r>
          </a:p>
          <a:p>
            <a:r>
              <a:rPr lang="en-US" dirty="0"/>
              <a:t>Use n samples instead of n</a:t>
            </a:r>
            <a:r>
              <a:rPr lang="en-US" baseline="30000" dirty="0"/>
              <a:t>2</a:t>
            </a:r>
            <a:r>
              <a:rPr lang="en-US" dirty="0"/>
              <a:t> as in jittered </a:t>
            </a:r>
          </a:p>
          <a:p>
            <a:r>
              <a:rPr lang="en-US" dirty="0"/>
              <a:t>1D distributions are good</a:t>
            </a:r>
          </a:p>
          <a:p>
            <a:r>
              <a:rPr lang="en-US" dirty="0"/>
              <a:t>2D not better than random…worse than jittered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977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Multi-Jittered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two grids</a:t>
            </a:r>
          </a:p>
          <a:p>
            <a:pPr lvl="1"/>
            <a:r>
              <a:rPr lang="en-US" dirty="0"/>
              <a:t>Coarse grid with 1 sample per cell</a:t>
            </a:r>
          </a:p>
          <a:p>
            <a:pPr lvl="1"/>
            <a:r>
              <a:rPr lang="en-US" dirty="0"/>
              <a:t>Fine grid on which we enforce the rook condition</a:t>
            </a:r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3824238"/>
            <a:ext cx="6578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16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Multi-Jittered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1D projections from the rook condition</a:t>
            </a:r>
          </a:p>
          <a:p>
            <a:r>
              <a:rPr lang="en-US" dirty="0"/>
              <a:t>Good 2D distribution from stratification</a:t>
            </a:r>
          </a:p>
          <a:p>
            <a:r>
              <a:rPr lang="en-US" dirty="0"/>
              <a:t>For n samples with n a perfect square</a:t>
            </a:r>
          </a:p>
          <a:p>
            <a:pPr lvl="1"/>
            <a:r>
              <a:rPr lang="en-US" dirty="0"/>
              <a:t>Coarse grid is √n  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✕  </a:t>
            </a:r>
            <a:r>
              <a:rPr lang="en-US" dirty="0"/>
              <a:t>√n</a:t>
            </a:r>
          </a:p>
          <a:p>
            <a:pPr lvl="1"/>
            <a:r>
              <a:rPr lang="en-US" dirty="0"/>
              <a:t>Fine grid is n 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r>
              <a:rPr lang="en-US" dirty="0"/>
              <a:t> n</a:t>
            </a:r>
          </a:p>
          <a:p>
            <a:r>
              <a:rPr lang="en-US" dirty="0"/>
              <a:t>Very good sampling technique</a:t>
            </a:r>
          </a:p>
        </p:txBody>
      </p:sp>
    </p:spTree>
    <p:extLst>
      <p:ext uri="{BB962C8B-B14F-4D97-AF65-F5344CB8AC3E}">
        <p14:creationId xmlns:p14="http://schemas.microsoft.com/office/powerpoint/2010/main" val="290676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319" y="204278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Quick Color Theory: Cone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70" y="1118678"/>
            <a:ext cx="8034829" cy="53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Hammersley</a:t>
            </a:r>
            <a:r>
              <a:rPr lang="en-US" dirty="0"/>
              <a:t>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Radical inverse function of integer </a:t>
            </a:r>
            <a:r>
              <a:rPr lang="en-US" dirty="0" err="1"/>
              <a:t>i</a:t>
            </a:r>
            <a:r>
              <a:rPr lang="en-US" dirty="0"/>
              <a:t> to base 2</a:t>
            </a:r>
          </a:p>
          <a:p>
            <a:pPr lvl="2"/>
            <a:r>
              <a:rPr lang="en-US" dirty="0"/>
              <a:t>reflect binary digits of </a:t>
            </a:r>
            <a:r>
              <a:rPr lang="en-US" dirty="0" err="1"/>
              <a:t>i</a:t>
            </a:r>
            <a:r>
              <a:rPr lang="en-US" dirty="0"/>
              <a:t> across decimal point</a:t>
            </a:r>
          </a:p>
          <a:p>
            <a:pPr lvl="2"/>
            <a:r>
              <a:rPr lang="en-US" dirty="0"/>
              <a:t>evaluate this new number now in [0,1)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525315"/>
              </p:ext>
            </p:extLst>
          </p:nvPr>
        </p:nvGraphicFramePr>
        <p:xfrm>
          <a:off x="1887545" y="3749599"/>
          <a:ext cx="4304916" cy="705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2946400" imgH="482600" progId="Equation.3">
                  <p:embed/>
                </p:oleObj>
              </mc:Choice>
              <mc:Fallback>
                <p:oleObj name="Equation" r:id="rId3" imgW="29464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7545" y="3749599"/>
                        <a:ext cx="4304916" cy="705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208" y="4384385"/>
            <a:ext cx="5384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8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Hammersley</a:t>
            </a:r>
            <a:r>
              <a:rPr lang="en-US" dirty="0"/>
              <a:t>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n 2D samples in unit square:</a:t>
            </a:r>
          </a:p>
          <a:p>
            <a:pPr marL="34925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465913"/>
              </p:ext>
            </p:extLst>
          </p:nvPr>
        </p:nvGraphicFramePr>
        <p:xfrm>
          <a:off x="1573213" y="3073400"/>
          <a:ext cx="44037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1511300" imgH="215900" progId="Equation.3">
                  <p:embed/>
                </p:oleObj>
              </mc:Choice>
              <mc:Fallback>
                <p:oleObj name="Equation" r:id="rId3" imgW="15113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3213" y="3073400"/>
                        <a:ext cx="4403725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05862" y="2797493"/>
            <a:ext cx="1914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Book Formula on page 108 is wrong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4" y="3720823"/>
            <a:ext cx="66548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55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Hammersley</a:t>
            </a:r>
            <a:r>
              <a:rPr lang="en-US" dirty="0"/>
              <a:t>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is well-sampled but…</a:t>
            </a:r>
          </a:p>
          <a:p>
            <a:r>
              <a:rPr lang="en-US" dirty="0"/>
              <a:t>1D projections are regular</a:t>
            </a:r>
          </a:p>
          <a:p>
            <a:pPr lvl="1"/>
            <a:r>
              <a:rPr lang="en-US" dirty="0"/>
              <a:t>Too much structure in the pattern</a:t>
            </a:r>
          </a:p>
          <a:p>
            <a:r>
              <a:rPr lang="en-US" dirty="0"/>
              <a:t>For a given n only one sequence exists (read section 5.1)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84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Halton</a:t>
            </a:r>
            <a:r>
              <a:rPr lang="en-US" dirty="0"/>
              <a:t>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low discrepancy sequence</a:t>
            </a:r>
          </a:p>
          <a:p>
            <a:r>
              <a:rPr lang="en-US" dirty="0"/>
              <a:t>Generate n-dimensional points</a:t>
            </a:r>
          </a:p>
          <a:p>
            <a:pPr lvl="1"/>
            <a:r>
              <a:rPr lang="en-US" dirty="0"/>
              <a:t>though </a:t>
            </a:r>
            <a:r>
              <a:rPr lang="en-US" dirty="0" err="1"/>
              <a:t>Hammersley</a:t>
            </a:r>
            <a:r>
              <a:rPr lang="en-US" dirty="0"/>
              <a:t> can be generalized as well….</a:t>
            </a:r>
          </a:p>
          <a:p>
            <a:r>
              <a:rPr lang="en-US" dirty="0"/>
              <a:t>Number of samples need not be known in advance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282467"/>
              </p:ext>
            </p:extLst>
          </p:nvPr>
        </p:nvGraphicFramePr>
        <p:xfrm>
          <a:off x="1296382" y="4637140"/>
          <a:ext cx="48101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1651000" imgH="215900" progId="Equation.3">
                  <p:embed/>
                </p:oleObj>
              </mc:Choice>
              <mc:Fallback>
                <p:oleObj name="Equation" r:id="rId3" imgW="1651000" imgH="215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6382" y="4637140"/>
                        <a:ext cx="4810125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3065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559"/>
            <a:ext cx="8913813" cy="914400"/>
          </a:xfrm>
        </p:spPr>
        <p:txBody>
          <a:bodyPr/>
          <a:lstStyle/>
          <a:p>
            <a:r>
              <a:rPr lang="en-US" dirty="0" err="1"/>
              <a:t>Halton</a:t>
            </a:r>
            <a:r>
              <a:rPr lang="en-US" dirty="0"/>
              <a:t> Sequence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63" y="3480549"/>
            <a:ext cx="3454484" cy="525898"/>
          </a:xfrm>
        </p:spPr>
        <p:txBody>
          <a:bodyPr>
            <a:normAutofit fontScale="92500"/>
          </a:bodyPr>
          <a:lstStyle/>
          <a:p>
            <a:r>
              <a:rPr lang="en-US" dirty="0"/>
              <a:t>The 2,3 </a:t>
            </a:r>
            <a:r>
              <a:rPr lang="en-US" dirty="0" err="1"/>
              <a:t>Halton</a:t>
            </a:r>
            <a:r>
              <a:rPr lang="en-US" dirty="0"/>
              <a:t> Sequence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00" y="1295959"/>
            <a:ext cx="5124413" cy="51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0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Discrepancy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points in some space S = [0,1]</a:t>
            </a:r>
            <a:r>
              <a:rPr lang="en-US" baseline="30000" dirty="0"/>
              <a:t>n</a:t>
            </a:r>
          </a:p>
          <a:p>
            <a:r>
              <a:rPr lang="en-US" dirty="0"/>
              <a:t>Suppose we sample using K points…</a:t>
            </a:r>
          </a:p>
          <a:p>
            <a:r>
              <a:rPr lang="en-US" dirty="0"/>
              <a:t>We can evaluate the quality by</a:t>
            </a:r>
          </a:p>
          <a:p>
            <a:pPr lvl="1"/>
            <a:r>
              <a:rPr lang="en-US" dirty="0"/>
              <a:t>take portion V of S</a:t>
            </a:r>
          </a:p>
          <a:p>
            <a:pPr lvl="1"/>
            <a:r>
              <a:rPr lang="en-US" dirty="0"/>
              <a:t>volume V/volume S should equal (number points in V)/K</a:t>
            </a:r>
          </a:p>
          <a:p>
            <a:pPr lvl="2"/>
            <a:r>
              <a:rPr lang="en-US" dirty="0"/>
              <a:t>…but it generally won’t</a:t>
            </a:r>
          </a:p>
          <a:p>
            <a:pPr lvl="1"/>
            <a:r>
              <a:rPr lang="en-US" dirty="0"/>
              <a:t>the difference is the </a:t>
            </a:r>
            <a:r>
              <a:rPr lang="en-US" i="1" dirty="0"/>
              <a:t>discrepancy</a:t>
            </a:r>
          </a:p>
          <a:p>
            <a:r>
              <a:rPr lang="en-US" dirty="0"/>
              <a:t>Different formal ways to measure discrepancy…see PBR</a:t>
            </a:r>
          </a:p>
        </p:txBody>
      </p:sp>
    </p:spTree>
    <p:extLst>
      <p:ext uri="{BB962C8B-B14F-4D97-AF65-F5344CB8AC3E}">
        <p14:creationId xmlns:p14="http://schemas.microsoft.com/office/powerpoint/2010/main" val="138884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7028"/>
            <a:ext cx="8913813" cy="914400"/>
          </a:xfrm>
        </p:spPr>
        <p:txBody>
          <a:bodyPr/>
          <a:lstStyle/>
          <a:p>
            <a:r>
              <a:rPr lang="en-US" dirty="0"/>
              <a:t>Some Results</a:t>
            </a:r>
          </a:p>
        </p:txBody>
      </p:sp>
      <p:pic>
        <p:nvPicPr>
          <p:cNvPr id="5" name="Picture 4" descr="Figure05.19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3" y="1715531"/>
            <a:ext cx="2170887" cy="2170887"/>
          </a:xfrm>
          <a:prstGeom prst="rect">
            <a:avLst/>
          </a:prstGeom>
        </p:spPr>
      </p:pic>
      <p:pic>
        <p:nvPicPr>
          <p:cNvPr id="6" name="Picture 5" descr="Figure05.19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17" y="1715531"/>
            <a:ext cx="2170887" cy="2170887"/>
          </a:xfrm>
          <a:prstGeom prst="rect">
            <a:avLst/>
          </a:prstGeom>
        </p:spPr>
      </p:pic>
      <p:pic>
        <p:nvPicPr>
          <p:cNvPr id="7" name="Picture 6" descr="Figure05.19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2" y="4387639"/>
            <a:ext cx="2170887" cy="2170887"/>
          </a:xfrm>
          <a:prstGeom prst="rect">
            <a:avLst/>
          </a:prstGeom>
        </p:spPr>
      </p:pic>
      <p:pic>
        <p:nvPicPr>
          <p:cNvPr id="8" name="Picture 7" descr="Figure05.19(d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16" y="4387638"/>
            <a:ext cx="2170887" cy="21708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4539" y="2243387"/>
            <a:ext cx="257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Regular, 1 and 256 samples per pixel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6939" y="4919597"/>
            <a:ext cx="257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Random, 1 and 256 samples per pixel</a:t>
            </a:r>
          </a:p>
        </p:txBody>
      </p:sp>
    </p:spTree>
    <p:extLst>
      <p:ext uri="{BB962C8B-B14F-4D97-AF65-F5344CB8AC3E}">
        <p14:creationId xmlns:p14="http://schemas.microsoft.com/office/powerpoint/2010/main" val="4066298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523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Some Results</a:t>
            </a:r>
          </a:p>
        </p:txBody>
      </p:sp>
      <p:pic>
        <p:nvPicPr>
          <p:cNvPr id="4" name="Picture 3" descr="Figure05.20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0" y="1896821"/>
            <a:ext cx="1990864" cy="1990864"/>
          </a:xfrm>
          <a:prstGeom prst="rect">
            <a:avLst/>
          </a:prstGeom>
        </p:spPr>
      </p:pic>
      <p:pic>
        <p:nvPicPr>
          <p:cNvPr id="5" name="Picture 4" descr="Figure05.20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90" y="1896821"/>
            <a:ext cx="1990864" cy="1990864"/>
          </a:xfrm>
          <a:prstGeom prst="rect">
            <a:avLst/>
          </a:prstGeom>
        </p:spPr>
      </p:pic>
      <p:pic>
        <p:nvPicPr>
          <p:cNvPr id="6" name="Picture 5" descr="Figure05.20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0" y="4503108"/>
            <a:ext cx="1990864" cy="1990864"/>
          </a:xfrm>
          <a:prstGeom prst="rect">
            <a:avLst/>
          </a:prstGeom>
        </p:spPr>
      </p:pic>
      <p:pic>
        <p:nvPicPr>
          <p:cNvPr id="7" name="Picture 6" descr="Figure05.20(d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90" y="4503108"/>
            <a:ext cx="1990864" cy="19908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2183" y="2573296"/>
            <a:ext cx="28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Jittered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4137" y="4882665"/>
            <a:ext cx="290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N-Rooks</a:t>
            </a:r>
          </a:p>
        </p:txBody>
      </p:sp>
    </p:spTree>
    <p:extLst>
      <p:ext uri="{BB962C8B-B14F-4D97-AF65-F5344CB8AC3E}">
        <p14:creationId xmlns:p14="http://schemas.microsoft.com/office/powerpoint/2010/main" val="344450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523"/>
            <a:ext cx="8913813" cy="914400"/>
          </a:xfrm>
        </p:spPr>
        <p:txBody>
          <a:bodyPr/>
          <a:lstStyle/>
          <a:p>
            <a:r>
              <a:rPr lang="en-US" dirty="0"/>
              <a:t>Some Results</a:t>
            </a:r>
          </a:p>
        </p:txBody>
      </p:sp>
      <p:pic>
        <p:nvPicPr>
          <p:cNvPr id="3" name="Picture 2" descr="Figure05.21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4" y="1846057"/>
            <a:ext cx="1875406" cy="1875406"/>
          </a:xfrm>
          <a:prstGeom prst="rect">
            <a:avLst/>
          </a:prstGeom>
        </p:spPr>
      </p:pic>
      <p:pic>
        <p:nvPicPr>
          <p:cNvPr id="4" name="Picture 3" descr="Figure05.21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1846057"/>
            <a:ext cx="1875406" cy="1875406"/>
          </a:xfrm>
          <a:prstGeom prst="rect">
            <a:avLst/>
          </a:prstGeom>
        </p:spPr>
      </p:pic>
      <p:pic>
        <p:nvPicPr>
          <p:cNvPr id="5" name="Picture 4" descr="Figure05.21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4" y="4354649"/>
            <a:ext cx="1875406" cy="1875406"/>
          </a:xfrm>
          <a:prstGeom prst="rect">
            <a:avLst/>
          </a:prstGeom>
        </p:spPr>
      </p:pic>
      <p:pic>
        <p:nvPicPr>
          <p:cNvPr id="6" name="Picture 5" descr="Figure05.21(d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4354649"/>
            <a:ext cx="1875406" cy="1875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75057" y="2474324"/>
            <a:ext cx="244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Multi-jittered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3505" y="5064115"/>
            <a:ext cx="270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Hammersley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2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9415"/>
            <a:ext cx="8913813" cy="914400"/>
          </a:xfrm>
        </p:spPr>
        <p:txBody>
          <a:bodyPr/>
          <a:lstStyle/>
          <a:p>
            <a:r>
              <a:rPr lang="en-US" dirty="0"/>
              <a:t>RGB Additive Color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52401" y="1943100"/>
            <a:ext cx="2722878" cy="5257800"/>
          </a:xfrm>
        </p:spPr>
        <p:txBody>
          <a:bodyPr/>
          <a:lstStyle/>
          <a:p>
            <a:r>
              <a:rPr lang="en-US" dirty="0"/>
              <a:t>Red, Green, Blue</a:t>
            </a:r>
          </a:p>
          <a:p>
            <a:r>
              <a:rPr lang="en-US" dirty="0"/>
              <a:t>Color model used in luminous displays (CRT, plasma, LCD)</a:t>
            </a:r>
          </a:p>
          <a:p>
            <a:r>
              <a:rPr lang="en-US" dirty="0"/>
              <a:t>Physically linear</a:t>
            </a:r>
          </a:p>
          <a:p>
            <a:r>
              <a:rPr lang="en-US" dirty="0"/>
              <a:t>Perceptually logarithmic</a:t>
            </a:r>
          </a:p>
          <a:p>
            <a:r>
              <a:rPr lang="en-US" dirty="0"/>
              <a:t>Additive</a:t>
            </a:r>
          </a:p>
          <a:p>
            <a:r>
              <a:rPr lang="en-US" dirty="0"/>
              <a:t>Designed to stimulate each kind of cone</a:t>
            </a:r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4157" y="5157871"/>
            <a:ext cx="1400963" cy="140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RGB_cube_colo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11" y="2169863"/>
            <a:ext cx="5408602" cy="27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4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CIE Color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2" y="2260312"/>
            <a:ext cx="6375912" cy="4386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8958" y="2780096"/>
            <a:ext cx="296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Information Visualization </a:t>
            </a:r>
            <a:r>
              <a:rPr lang="en-US" dirty="0"/>
              <a:t>by  Colin Ware</a:t>
            </a:r>
          </a:p>
        </p:txBody>
      </p:sp>
    </p:spTree>
    <p:extLst>
      <p:ext uri="{BB962C8B-B14F-4D97-AF65-F5344CB8AC3E}">
        <p14:creationId xmlns:p14="http://schemas.microsoft.com/office/powerpoint/2010/main" val="127910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775" y="2595562"/>
            <a:ext cx="8209486" cy="36707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finite set of colors a monitor can show is the </a:t>
            </a:r>
            <a:r>
              <a:rPr lang="en-US" i="1" dirty="0"/>
              <a:t>gamut</a:t>
            </a:r>
          </a:p>
          <a:p>
            <a:r>
              <a:rPr lang="en-US" i="1" dirty="0"/>
              <a:t>Tone Mapping</a:t>
            </a:r>
          </a:p>
          <a:p>
            <a:pPr lvl="1"/>
            <a:r>
              <a:rPr lang="en-US" dirty="0"/>
              <a:t>Uses a finite set of colors to approximate a scene with a wider range </a:t>
            </a:r>
          </a:p>
          <a:p>
            <a:pPr lvl="1"/>
            <a:r>
              <a:rPr lang="en-US" dirty="0"/>
              <a:t>In theory, our simulation of light could produce values for (</a:t>
            </a:r>
            <a:r>
              <a:rPr lang="en-US" dirty="0" err="1"/>
              <a:t>r,g,b</a:t>
            </a:r>
            <a:r>
              <a:rPr lang="en-US" dirty="0"/>
              <a:t>) in which the components take on any positive value</a:t>
            </a:r>
          </a:p>
          <a:p>
            <a:pPr lvl="1"/>
            <a:r>
              <a:rPr lang="en-US" dirty="0"/>
              <a:t>The color components (</a:t>
            </a:r>
            <a:r>
              <a:rPr lang="en-US" i="1" dirty="0"/>
              <a:t>channels</a:t>
            </a:r>
            <a:r>
              <a:rPr lang="en-US" dirty="0"/>
              <a:t>) must be mapped to [0,1] and then to [0,255] typically</a:t>
            </a:r>
          </a:p>
          <a:p>
            <a:r>
              <a:rPr lang="en-US" i="1" dirty="0"/>
              <a:t>Gamma correction</a:t>
            </a:r>
          </a:p>
          <a:p>
            <a:pPr lvl="1"/>
            <a:r>
              <a:rPr lang="en-US" dirty="0"/>
              <a:t>monitor brightness  given by voltage v and gamma = 1.8 or 2.2</a:t>
            </a:r>
          </a:p>
          <a:p>
            <a:pPr lvl="1"/>
            <a:r>
              <a:rPr lang="en-US" dirty="0"/>
              <a:t>(255,255,255) will appear more than twice as bright as (125,125,125) </a:t>
            </a:r>
          </a:p>
          <a:p>
            <a:pPr lvl="1"/>
            <a:r>
              <a:rPr lang="en-US" dirty="0"/>
              <a:t>gamma correction linearizes brightness by raising each component to an inverse power of gamma </a:t>
            </a:r>
          </a:p>
          <a:p>
            <a:pPr marL="349250" lvl="1" indent="0">
              <a:buNone/>
            </a:pPr>
            <a:endParaRPr lang="en-US" dirty="0"/>
          </a:p>
          <a:p>
            <a:endParaRPr lang="en-US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405108"/>
              </p:ext>
            </p:extLst>
          </p:nvPr>
        </p:nvGraphicFramePr>
        <p:xfrm>
          <a:off x="7655587" y="4534732"/>
          <a:ext cx="487552" cy="600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65100" imgH="203200" progId="Equation.3">
                  <p:embed/>
                </p:oleObj>
              </mc:Choice>
              <mc:Fallback>
                <p:oleObj name="Equation" r:id="rId3" imgW="1651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55587" y="4534732"/>
                        <a:ext cx="487552" cy="600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46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2132"/>
            <a:ext cx="8913813" cy="914400"/>
          </a:xfrm>
        </p:spPr>
        <p:txBody>
          <a:bodyPr/>
          <a:lstStyle/>
          <a:p>
            <a:r>
              <a:rPr lang="en-US" dirty="0"/>
              <a:t>Tone Mapping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59770" y="5649565"/>
            <a:ext cx="6726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“…map one set of colors to another to approximate the appearance of high dynamic range images in a medium that has a more limited dynamic range.” -- Wikipedia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90661"/>
            <a:ext cx="8791435" cy="3670767"/>
          </a:xfrm>
        </p:spPr>
        <p:txBody>
          <a:bodyPr/>
          <a:lstStyle/>
          <a:p>
            <a:r>
              <a:rPr lang="en-US" dirty="0"/>
              <a:t>Aliasing is an effect caused by discrete sampling</a:t>
            </a:r>
          </a:p>
          <a:p>
            <a:r>
              <a:rPr lang="en-US" dirty="0"/>
              <a:t>With digital images</a:t>
            </a:r>
          </a:p>
          <a:p>
            <a:pPr lvl="1"/>
            <a:r>
              <a:rPr lang="en-US" dirty="0"/>
              <a:t>We have a finite number of pixels </a:t>
            </a:r>
          </a:p>
          <a:p>
            <a:pPr lvl="1"/>
            <a:r>
              <a:rPr lang="en-US" dirty="0"/>
              <a:t>We have a finite number of colors</a:t>
            </a:r>
          </a:p>
          <a:p>
            <a:pPr lvl="1"/>
            <a:r>
              <a:rPr lang="en-US" dirty="0"/>
              <a:t>…which will not always be able to render a scene accurately</a:t>
            </a:r>
          </a:p>
          <a:p>
            <a:r>
              <a:rPr lang="en-US" dirty="0"/>
              <a:t>Some common aliasing phenomena are</a:t>
            </a:r>
          </a:p>
          <a:p>
            <a:pPr lvl="1"/>
            <a:r>
              <a:rPr lang="en-US" dirty="0" err="1"/>
              <a:t>jaggies</a:t>
            </a:r>
            <a:endParaRPr lang="en-US" dirty="0"/>
          </a:p>
          <a:p>
            <a:pPr lvl="1"/>
            <a:r>
              <a:rPr lang="en-US" dirty="0" err="1"/>
              <a:t>moire</a:t>
            </a:r>
            <a:r>
              <a:rPr lang="en-US" dirty="0"/>
              <a:t> patterns</a:t>
            </a:r>
          </a:p>
          <a:p>
            <a:pPr lvl="1"/>
            <a:r>
              <a:rPr lang="en-US" dirty="0"/>
              <a:t>loss of small details in textures</a:t>
            </a:r>
          </a:p>
        </p:txBody>
      </p:sp>
    </p:spTree>
    <p:extLst>
      <p:ext uri="{BB962C8B-B14F-4D97-AF65-F5344CB8AC3E}">
        <p14:creationId xmlns:p14="http://schemas.microsoft.com/office/powerpoint/2010/main" val="34539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Mario…</a:t>
            </a:r>
          </a:p>
        </p:txBody>
      </p:sp>
      <p:pic>
        <p:nvPicPr>
          <p:cNvPr id="4" name="Content Placeholder 3" descr="Rgh4mz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551" r="-49551"/>
          <a:stretch>
            <a:fillRect/>
          </a:stretch>
        </p:blipFill>
        <p:spPr>
          <a:xfrm>
            <a:off x="-362596" y="2193900"/>
            <a:ext cx="8926079" cy="4305323"/>
          </a:xfrm>
        </p:spPr>
      </p:pic>
    </p:spTree>
    <p:extLst>
      <p:ext uri="{BB962C8B-B14F-4D97-AF65-F5344CB8AC3E}">
        <p14:creationId xmlns:p14="http://schemas.microsoft.com/office/powerpoint/2010/main" val="4250681173"/>
      </p:ext>
    </p:extLst>
  </p:cSld>
  <p:clrMapOvr>
    <a:masterClrMapping/>
  </p:clrMapOvr>
</p:sld>
</file>

<file path=ppt/theme/theme1.xml><?xml version="1.0" encoding="utf-8"?>
<a:theme xmlns:a="http://schemas.openxmlformats.org/drawingml/2006/main" name="DAK1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DAK1.thmx</Template>
  <TotalTime>42011</TotalTime>
  <Words>1255</Words>
  <Application>Microsoft Office PowerPoint</Application>
  <PresentationFormat>On-screen Show (4:3)</PresentationFormat>
  <Paragraphs>195</Paragraphs>
  <Slides>38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Century Gothic</vt:lpstr>
      <vt:lpstr>Wingdings 2</vt:lpstr>
      <vt:lpstr>Zapf Dingbats</vt:lpstr>
      <vt:lpstr>DAK1</vt:lpstr>
      <vt:lpstr>Equation</vt:lpstr>
      <vt:lpstr>CS 419: Production Rendering   Intro to Color  Aliasing and Sampling</vt:lpstr>
      <vt:lpstr>Quick Color Theory</vt:lpstr>
      <vt:lpstr>Quick Color Theory: Cone Response</vt:lpstr>
      <vt:lpstr>RGB Additive Color</vt:lpstr>
      <vt:lpstr>CIE Color Space</vt:lpstr>
      <vt:lpstr>Color</vt:lpstr>
      <vt:lpstr>Tone Mapping</vt:lpstr>
      <vt:lpstr>Aliasing</vt:lpstr>
      <vt:lpstr>Mario…</vt:lpstr>
      <vt:lpstr>Minecraft with anti-aliasing…</vt:lpstr>
      <vt:lpstr>Aliasing in Ray Tracing</vt:lpstr>
      <vt:lpstr>Moire patterns</vt:lpstr>
      <vt:lpstr>Anti-aliasing</vt:lpstr>
      <vt:lpstr>A Ray Tracing Example</vt:lpstr>
      <vt:lpstr>Problems with Regular Sampling</vt:lpstr>
      <vt:lpstr>Random Sampling</vt:lpstr>
      <vt:lpstr>Jittered Sampling</vt:lpstr>
      <vt:lpstr>Fine Detail</vt:lpstr>
      <vt:lpstr>Filtering</vt:lpstr>
      <vt:lpstr>Filters</vt:lpstr>
      <vt:lpstr>Some Quick Definitions</vt:lpstr>
      <vt:lpstr>Sampling</vt:lpstr>
      <vt:lpstr>2D Sampling</vt:lpstr>
      <vt:lpstr>Random</vt:lpstr>
      <vt:lpstr>Jittered</vt:lpstr>
      <vt:lpstr>n-Rooks</vt:lpstr>
      <vt:lpstr>n-Rooks</vt:lpstr>
      <vt:lpstr>Multi-Jittered Sampling</vt:lpstr>
      <vt:lpstr>Multi-Jittered Sampling</vt:lpstr>
      <vt:lpstr>Hammersley Sampling</vt:lpstr>
      <vt:lpstr>Hammersley Sequence</vt:lpstr>
      <vt:lpstr>Hammersley Issues</vt:lpstr>
      <vt:lpstr>Halton Sequence</vt:lpstr>
      <vt:lpstr>Halton Sequence Example</vt:lpstr>
      <vt:lpstr>Discrepancy</vt:lpstr>
      <vt:lpstr>Some Results</vt:lpstr>
      <vt:lpstr>Some Results</vt:lpstr>
      <vt:lpstr>Some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visualization and analysis tool for reservoir modeling and fluid-flow simulation</dc:title>
  <dc:creator>Don Keefer</dc:creator>
  <cp:lastModifiedBy>Eric Shaffer</cp:lastModifiedBy>
  <cp:revision>143</cp:revision>
  <dcterms:created xsi:type="dcterms:W3CDTF">2012-04-01T22:10:48Z</dcterms:created>
  <dcterms:modified xsi:type="dcterms:W3CDTF">2018-09-05T04:04:23Z</dcterms:modified>
</cp:coreProperties>
</file>